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3"/>
  </p:notesMasterIdLst>
  <p:sldIdLst>
    <p:sldId id="256" r:id="rId2"/>
    <p:sldId id="259" r:id="rId3"/>
    <p:sldId id="262" r:id="rId4"/>
    <p:sldId id="280" r:id="rId5"/>
    <p:sldId id="276" r:id="rId6"/>
    <p:sldId id="340" r:id="rId7"/>
    <p:sldId id="277" r:id="rId8"/>
    <p:sldId id="341" r:id="rId9"/>
    <p:sldId id="286" r:id="rId10"/>
    <p:sldId id="342" r:id="rId11"/>
    <p:sldId id="260" r:id="rId12"/>
    <p:sldId id="344" r:id="rId13"/>
    <p:sldId id="346" r:id="rId14"/>
    <p:sldId id="345" r:id="rId15"/>
    <p:sldId id="271" r:id="rId16"/>
    <p:sldId id="347" r:id="rId17"/>
    <p:sldId id="284" r:id="rId18"/>
    <p:sldId id="353" r:id="rId19"/>
    <p:sldId id="351" r:id="rId20"/>
    <p:sldId id="290" r:id="rId21"/>
    <p:sldId id="352" r:id="rId2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4"/>
      <p:bold r:id="rId25"/>
      <p:italic r:id="rId26"/>
      <p:boldItalic r:id="rId27"/>
    </p:embeddedFont>
    <p:embeddedFont>
      <p:font typeface="IBM Plex Sans Medium" panose="020B0603050203000203" pitchFamily="34" charset="0"/>
      <p:regular r:id="rId28"/>
      <p:bold r:id="rId29"/>
      <p:italic r:id="rId30"/>
      <p:boldItalic r:id="rId31"/>
    </p:embeddedFont>
    <p:embeddedFont>
      <p:font typeface="Sitka Banner Semibold" pitchFamily="2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9EFD88-C549-4DC1-AFAD-E57399C6EDBD}">
  <a:tblStyle styleId="{189EFD88-C549-4DC1-AFAD-E57399C6ED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321" autoAdjust="0"/>
  </p:normalViewPr>
  <p:slideViewPr>
    <p:cSldViewPr snapToGrid="0">
      <p:cViewPr varScale="1">
        <p:scale>
          <a:sx n="75" d="100"/>
          <a:sy n="75" d="100"/>
        </p:scale>
        <p:origin x="166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 let’s delve into the world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Mllib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are going to provide a clear and engaging overview about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Introduction to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endParaRPr lang="en-US" b="1" i="0" dirty="0">
              <a:solidFill>
                <a:srgbClr val="D1D5DB"/>
              </a:solidFill>
              <a:effectLst/>
              <a:latin typeface="Sitka Banner Semibold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Why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4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MLlib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Apache Spark's dedicated library, simplifies and accelerates development of scalable distributed machine learning applications.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slide we’re going to talk about 4 components witch 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8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710476b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710476b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dirty="0"/>
              <a:t>Classification , Regression , Clustering , </a:t>
            </a:r>
            <a:r>
              <a:rPr lang="en-US" sz="1100" dirty="0"/>
              <a:t>Collaborative Filtering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Starting with </a:t>
            </a:r>
            <a:r>
              <a:rPr lang="en-US" dirty="0"/>
              <a:t>Classification , it </a:t>
            </a:r>
            <a:r>
              <a:rPr lang="en-US" dirty="0">
                <a:latin typeface="Sitka Banner Semibold" pitchFamily="2" charset="0"/>
              </a:rPr>
              <a:t>Involves categorizing data points into predefined classes or labels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Regression , it </a:t>
            </a:r>
            <a:r>
              <a:rPr lang="en-US" dirty="0">
                <a:latin typeface="Sitka Banner Semibold" pitchFamily="2" charset="0"/>
              </a:rPr>
              <a:t>Predicts a continuous outcome based on input features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Clustering , it </a:t>
            </a:r>
            <a:r>
              <a:rPr lang="en-US" dirty="0">
                <a:solidFill>
                  <a:srgbClr val="D1D5DB"/>
                </a:solidFill>
                <a:latin typeface="Sitka Banner Semibold" pitchFamily="2" charset="0"/>
              </a:rPr>
              <a:t>Groups similar data points into clusters based on inherent patterns</a:t>
            </a: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And Collaborative Filtering , it </a:t>
            </a:r>
            <a:r>
              <a:rPr lang="en-US" dirty="0">
                <a:latin typeface="Sitka Banner Semibold" pitchFamily="2" charset="0"/>
              </a:rPr>
              <a:t>Recommends items or content based on the preferences and behaviors of similar users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latin typeface="Sitka Banner Semibold" pitchFamily="2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latin typeface="Sitka Banner Semibold" pitchFamily="2" charset="0"/>
            </a:endParaRPr>
          </a:p>
          <a:p>
            <a:pPr marL="158750" lvl="0" indent="0">
              <a:buNone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407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Two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MLlib's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standout features is its tight integration with Apache Spark and it’s scalability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779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Integration , it </a:t>
            </a:r>
            <a:r>
              <a:rPr lang="en-US" dirty="0">
                <a:latin typeface="Sitka Banner Semibold" pitchFamily="2" charset="0"/>
              </a:rPr>
              <a:t>seamlessly integrates with Spark's ecosystem, including Spark Core, Spark SQL, and Spark Streaming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latin typeface="Sitka Banner Semibold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Scalability , it</a:t>
            </a:r>
            <a:r>
              <a:rPr lang="en-US" dirty="0">
                <a:latin typeface="Sitka Banner Semibold" pitchFamily="2" charset="0"/>
              </a:rPr>
              <a:t> ‘s  designed to scale horizontally, enabling the processing of large datasets across a distributed computing cluster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slides </a:t>
            </a:r>
            <a:r>
              <a:rPr lang="fr-FR" dirty="0" err="1"/>
              <a:t>we’r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show </a:t>
            </a:r>
            <a:r>
              <a:rPr lang="fr-FR" dirty="0" err="1"/>
              <a:t>you</a:t>
            </a:r>
            <a:r>
              <a:rPr lang="fr-FR" dirty="0"/>
              <a:t> a </a:t>
            </a:r>
            <a:r>
              <a:rPr lang="fr-FR" dirty="0" err="1"/>
              <a:t>small</a:t>
            </a:r>
            <a:r>
              <a:rPr lang="fr-FR" dirty="0"/>
              <a:t> exemple of how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utilize</a:t>
            </a:r>
            <a:r>
              <a:rPr lang="fr-FR" dirty="0"/>
              <a:t> </a:t>
            </a:r>
            <a:r>
              <a:rPr lang="fr-FR" dirty="0" err="1"/>
              <a:t>Mlib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150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1710476bc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1710476bc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code demonstrates the use of Apache Spark's </a:t>
            </a:r>
            <a:r>
              <a:rPr lang="en-US" dirty="0" err="1"/>
              <a:t>MLlib</a:t>
            </a:r>
            <a:r>
              <a:rPr lang="en-US" dirty="0"/>
              <a:t> for customer segmentation using the </a:t>
            </a:r>
            <a:r>
              <a:rPr lang="en-US" dirty="0" err="1"/>
              <a:t>KMeans</a:t>
            </a:r>
            <a:r>
              <a:rPr lang="en-US" dirty="0"/>
              <a:t> clustering algorithm.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And </a:t>
            </a:r>
            <a:r>
              <a:rPr lang="fr-FR" dirty="0" err="1"/>
              <a:t>here’s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demonstration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967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 </a:t>
            </a:r>
            <a:r>
              <a:rPr lang="fr-FR" dirty="0" err="1"/>
              <a:t>summ</a:t>
            </a:r>
            <a:r>
              <a:rPr lang="fr-FR" dirty="0"/>
              <a:t> up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7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 </a:t>
            </a:r>
            <a:r>
              <a:rPr lang="fr-FR" dirty="0" err="1"/>
              <a:t>project</a:t>
            </a:r>
            <a:r>
              <a:rPr lang="fr-FR" dirty="0"/>
              <a:t>  </a:t>
            </a:r>
            <a:r>
              <a:rPr lang="fr-FR" dirty="0" err="1"/>
              <a:t>into</a:t>
            </a:r>
            <a:r>
              <a:rPr lang="fr-FR" dirty="0"/>
              <a:t> 4 main parts , </a:t>
            </a:r>
            <a:r>
              <a:rPr lang="fr-FR" dirty="0" err="1"/>
              <a:t>witch</a:t>
            </a:r>
            <a:r>
              <a:rPr lang="fr-FR" dirty="0"/>
              <a:t> are Apache Spark , </a:t>
            </a:r>
            <a:r>
              <a:rPr lang="fr-FR" dirty="0" err="1"/>
              <a:t>What</a:t>
            </a:r>
            <a:r>
              <a:rPr lang="fr-FR" dirty="0"/>
              <a:t> ‘s </a:t>
            </a:r>
            <a:r>
              <a:rPr lang="fr-FR" dirty="0" err="1"/>
              <a:t>Mllib</a:t>
            </a:r>
            <a:r>
              <a:rPr lang="fr-FR" dirty="0"/>
              <a:t> and the value </a:t>
            </a:r>
            <a:r>
              <a:rPr lang="fr-FR" dirty="0" err="1"/>
              <a:t>added</a:t>
            </a:r>
            <a:r>
              <a:rPr lang="fr-FR" dirty="0"/>
              <a:t> , a Small </a:t>
            </a:r>
            <a:r>
              <a:rPr lang="fr-FR" dirty="0" err="1"/>
              <a:t>example</a:t>
            </a:r>
            <a:r>
              <a:rPr lang="fr-FR" dirty="0"/>
              <a:t> of how </a:t>
            </a:r>
            <a:r>
              <a:rPr lang="fr-FR" dirty="0" err="1"/>
              <a:t>Mllib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close </a:t>
            </a:r>
            <a:r>
              <a:rPr lang="fr-FR" dirty="0" err="1"/>
              <a:t>with</a:t>
            </a:r>
            <a:r>
              <a:rPr lang="fr-FR" dirty="0"/>
              <a:t> the a Conclusion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Oh, And d’nt </a:t>
            </a:r>
            <a:r>
              <a:rPr lang="fr-FR" dirty="0" err="1"/>
              <a:t>worry</a:t>
            </a:r>
            <a:r>
              <a:rPr lang="fr-FR" dirty="0"/>
              <a:t> about </a:t>
            </a:r>
            <a:r>
              <a:rPr lang="fr-FR" dirty="0" err="1"/>
              <a:t>taking</a:t>
            </a:r>
            <a:r>
              <a:rPr lang="fr-FR" dirty="0"/>
              <a:t> notes, </a:t>
            </a:r>
            <a:r>
              <a:rPr lang="fr-FR" dirty="0" err="1"/>
              <a:t>i’ll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handling out copies of the power point slides 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710476bc4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710476bc4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Apache Spark stands out as a fast and distributed data processing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MLlib</a:t>
            </a:r>
            <a:r>
              <a:rPr lang="en-US" dirty="0"/>
              <a:t> emerges as a fundamental component, dedicated to machine learning tasks within Apache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Through a small example employing </a:t>
            </a:r>
            <a:r>
              <a:rPr lang="en-US" dirty="0" err="1"/>
              <a:t>MLlib</a:t>
            </a:r>
            <a:r>
              <a:rPr lang="en-US" dirty="0"/>
              <a:t> (Python Code), we've demonstrated its simplicity and efficiency, especially evident in tasks such as </a:t>
            </a:r>
            <a:r>
              <a:rPr lang="en-US" dirty="0" err="1"/>
              <a:t>KMeans</a:t>
            </a:r>
            <a:r>
              <a:rPr lang="en-US" dirty="0"/>
              <a:t>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59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section , i </a:t>
            </a:r>
            <a:r>
              <a:rPr lang="fr-FR" dirty="0" err="1"/>
              <a:t>would</a:t>
            </a:r>
            <a:r>
              <a:rPr lang="fr-FR" dirty="0"/>
              <a:t> like to report on apache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;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What is Apache Spark?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Why Apache Spark 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Apache Spark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we move to the next slide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, you might be wondering, what’s Apache Spark?</a:t>
            </a: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710476b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710476b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b="0" strike="noStrike" spc="-1" dirty="0">
                <a:solidFill>
                  <a:srgbClr val="000000"/>
                </a:solidFill>
                <a:latin typeface="Arial"/>
              </a:rPr>
              <a:t>1- 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Apache Spark is an open-source framework. making it freely available for anyone to use</a:t>
            </a:r>
            <a:br>
              <a:rPr lang="en-US" sz="1100" b="0" strike="noStrike" spc="-1" dirty="0">
                <a:solidFill>
                  <a:srgbClr val="000000"/>
                </a:solidFill>
                <a:latin typeface="Arial"/>
              </a:rPr>
            </a:b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2-</a:t>
            </a: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Utilizes in-memory caching for intermediate data storage that’s why its fast</a:t>
            </a:r>
            <a:endParaRPr lang="en-US" dirty="0">
              <a:latin typeface="Sitka Banner Semibold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3- and </a:t>
            </a:r>
            <a:r>
              <a:rPr lang="fr-FR" dirty="0" err="1"/>
              <a:t>it</a:t>
            </a:r>
            <a:r>
              <a:rPr lang="fr-FR" dirty="0"/>
              <a:t> supports batch </a:t>
            </a:r>
            <a:r>
              <a:rPr lang="fr-FR" dirty="0" err="1"/>
              <a:t>processing</a:t>
            </a:r>
            <a:r>
              <a:rPr lang="fr-FR" dirty="0"/>
              <a:t> by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mapReduce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4-  </a:t>
            </a:r>
            <a:r>
              <a:rPr lang="fr-FR" dirty="0" err="1"/>
              <a:t>also</a:t>
            </a:r>
            <a:r>
              <a:rPr lang="fr-FR" dirty="0"/>
              <a:t>  </a:t>
            </a:r>
            <a:r>
              <a:rPr lang="fr-FR" dirty="0" err="1"/>
              <a:t>ingest</a:t>
            </a:r>
            <a:r>
              <a:rPr lang="fr-FR" dirty="0"/>
              <a:t> and clean large </a:t>
            </a:r>
            <a:r>
              <a:rPr lang="fr-FR" dirty="0" err="1"/>
              <a:t>datasets</a:t>
            </a:r>
            <a:r>
              <a:rPr lang="fr-FR" dirty="0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Why apache spark ,  This selection is underpinned by several strategic advantages:</a:t>
            </a: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180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808d40dd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3808d40dd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W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hich are Efficiency , versatility , Performance and Community   </a:t>
            </a:r>
            <a:b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</a:b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1-  First of all </a:t>
            </a:r>
            <a:r>
              <a:rPr lang="en-US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I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’ll be talking about Efficiency , its </a:t>
            </a:r>
            <a:r>
              <a:rPr lang="en-US" b="1" dirty="0"/>
              <a:t>Fast, Distributed Data Processing Framework</a:t>
            </a:r>
            <a:r>
              <a:rPr lang="en-US" sz="1100" b="0" strike="noStrike" spc="0" dirty="0">
                <a:solidFill>
                  <a:srgbClr val="000000"/>
                </a:solidFill>
                <a:latin typeface="Arial"/>
              </a:rPr>
              <a:t> and its 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Significantly faster than traditional data processing tools, thanks to in-memory computing.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</a:rPr>
              <a:t>2- Secondly  versatility : it means </a:t>
            </a:r>
            <a:r>
              <a:rPr lang="en-US" b="1" dirty="0"/>
              <a:t>Versatile and Unified Platform 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  <a:ea typeface="IBM Plex Sans Medium"/>
              </a:rPr>
              <a:t>Supports various data processing tasks, including batch processing, interactive queries, streaming, and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strike="noStrike" spc="-1" dirty="0">
                <a:solidFill>
                  <a:schemeClr val="lt1"/>
                </a:solidFill>
                <a:latin typeface="IBM Plex Sans Medium"/>
              </a:rPr>
              <a:t>T</a:t>
            </a:r>
            <a:r>
              <a:rPr lang="en" sz="1100" b="0" strike="noStrike" spc="-1" dirty="0">
                <a:solidFill>
                  <a:schemeClr val="lt1"/>
                </a:solidFill>
                <a:latin typeface="IBM Plex Sans Medium"/>
              </a:rPr>
              <a:t>hird , </a:t>
            </a:r>
            <a:r>
              <a:rPr lang="en-US" b="1" dirty="0"/>
              <a:t>In-Memory Computing for High Performance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last but not least Community Ongoing development and resources from a vibrant community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42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this</a:t>
            </a:r>
            <a:r>
              <a:rPr lang="fr-FR" dirty="0"/>
              <a:t> slide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talk about 4 components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11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710476b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710476bc4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2012, Spark Streaming was introduced, allowing </a:t>
            </a: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Processes real-time data streams using micro-batch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year 2013 saw the introduction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Mllib</a:t>
            </a:r>
            <a:r>
              <a:rPr lang="en-US" b="0" i="0" dirty="0">
                <a:solidFill>
                  <a:schemeClr val="lt1"/>
                </a:solidFill>
                <a:effectLst/>
                <a:latin typeface="IBM Plex Sans Medium"/>
                <a:sym typeface="IBM Plex Sans Medium"/>
              </a:rPr>
              <a:t> , it’s a </a:t>
            </a:r>
            <a:r>
              <a:rPr lang="en-US" dirty="0" err="1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</a:t>
            </a: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rich library for scalable machine learning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2014 marked a pivotal moment with the addition of Spark SQL allowing</a:t>
            </a: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querying structured data using SQL within Spark applications*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Additionally, the same year witnessed the introduction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GraphX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it’s a</a:t>
            </a: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graph processing library for analyzing graph-structured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6014575" y="1982125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2"/>
          </p:nvPr>
        </p:nvSpPr>
        <p:spPr>
          <a:xfrm>
            <a:off x="2092381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ubTitle" idx="1"/>
          </p:nvPr>
        </p:nvSpPr>
        <p:spPr>
          <a:xfrm>
            <a:off x="2092281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3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4"/>
          </p:nvPr>
        </p:nvSpPr>
        <p:spPr>
          <a:xfrm>
            <a:off x="4862850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 idx="5"/>
          </p:nvPr>
        </p:nvSpPr>
        <p:spPr>
          <a:xfrm>
            <a:off x="2092381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ubTitle" idx="6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title" idx="7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42"/>
          <p:cNvSpPr txBox="1">
            <a:spLocks noGrp="1"/>
          </p:cNvSpPr>
          <p:nvPr>
            <p:ph type="subTitle" idx="8"/>
          </p:nvPr>
        </p:nvSpPr>
        <p:spPr>
          <a:xfrm>
            <a:off x="4862850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0" y="0"/>
            <a:ext cx="3347900" cy="134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2"/>
          <p:cNvGrpSpPr/>
          <p:nvPr/>
        </p:nvGrpSpPr>
        <p:grpSpPr>
          <a:xfrm rot="5400000" flipH="1">
            <a:off x="6614738" y="3018650"/>
            <a:ext cx="3765075" cy="484600"/>
            <a:chOff x="198225" y="4390550"/>
            <a:chExt cx="3765075" cy="484600"/>
          </a:xfrm>
        </p:grpSpPr>
        <p:sp>
          <p:nvSpPr>
            <p:cNvPr id="434" name="Google Shape;434;p42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42"/>
          <p:cNvGrpSpPr/>
          <p:nvPr/>
        </p:nvGrpSpPr>
        <p:grpSpPr>
          <a:xfrm rot="5400000" flipH="1">
            <a:off x="-963837" y="1394225"/>
            <a:ext cx="3427850" cy="639375"/>
            <a:chOff x="1298650" y="3255600"/>
            <a:chExt cx="3427850" cy="639375"/>
          </a:xfrm>
        </p:grpSpPr>
        <p:sp>
          <p:nvSpPr>
            <p:cNvPr id="437" name="Google Shape;437;p4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2"/>
          <p:cNvSpPr/>
          <p:nvPr/>
        </p:nvSpPr>
        <p:spPr>
          <a:xfrm>
            <a:off x="8214413" y="82731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8214413" y="325694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671313" y="37650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671313" y="42217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 rot="10800000" flipH="1">
            <a:off x="6579400" y="-1048150"/>
            <a:ext cx="3308400" cy="3308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1597000" y="1616600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670175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345300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5593730" y="574087"/>
            <a:ext cx="1160092" cy="63948"/>
            <a:chOff x="3779200" y="1371600"/>
            <a:chExt cx="1992600" cy="109500"/>
          </a:xfrm>
        </p:grpSpPr>
        <p:sp>
          <p:nvSpPr>
            <p:cNvPr id="189" name="Google Shape;189;p2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108675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242" name="Google Shape;242;p3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45764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251" name="Google Shape;251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2"/>
          </p:nvPr>
        </p:nvSpPr>
        <p:spPr>
          <a:xfrm>
            <a:off x="8908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1"/>
          </p:nvPr>
        </p:nvSpPr>
        <p:spPr>
          <a:xfrm>
            <a:off x="890875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 idx="3"/>
          </p:nvPr>
        </p:nvSpPr>
        <p:spPr>
          <a:xfrm>
            <a:off x="3439563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4"/>
          </p:nvPr>
        </p:nvSpPr>
        <p:spPr>
          <a:xfrm>
            <a:off x="3439563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 idx="5"/>
          </p:nvPr>
        </p:nvSpPr>
        <p:spPr>
          <a:xfrm>
            <a:off x="5988275" y="235844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6"/>
          </p:nvPr>
        </p:nvSpPr>
        <p:spPr>
          <a:xfrm>
            <a:off x="5988275" y="2886140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35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14" name="Google Shape;314;p3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5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17" name="Google Shape;317;p3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5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44478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title" idx="5"/>
          </p:nvPr>
        </p:nvSpPr>
        <p:spPr>
          <a:xfrm>
            <a:off x="927243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0" r:id="rId5"/>
    <p:sldLayoutId id="2147483666" r:id="rId6"/>
    <p:sldLayoutId id="2147483676" r:id="rId7"/>
    <p:sldLayoutId id="2147483681" r:id="rId8"/>
    <p:sldLayoutId id="2147483686" r:id="rId9"/>
    <p:sldLayoutId id="2147483692" r:id="rId10"/>
    <p:sldLayoutId id="2147483695" r:id="rId11"/>
    <p:sldLayoutId id="2147483698" r:id="rId12"/>
    <p:sldLayoutId id="2147483699" r:id="rId13"/>
    <p:sldLayoutId id="2147483700" r:id="rId14"/>
    <p:sldLayoutId id="2147483701" r:id="rId15"/>
    <p:sldLayoutId id="214748370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196454" y="1299000"/>
            <a:ext cx="475367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Apache Spark       and </a:t>
            </a:r>
            <a:r>
              <a:rPr lang="en-US" sz="4800" dirty="0" err="1"/>
              <a:t>Mllib</a:t>
            </a:r>
            <a:br>
              <a:rPr lang="en-US" sz="4800" dirty="0"/>
            </a:br>
            <a:endParaRPr lang="en-US" sz="4000" b="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3494048" y="3372150"/>
            <a:ext cx="5456075" cy="861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Preformed by:     Amir Amemi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                   </a:t>
            </a:r>
            <a:r>
              <a:rPr lang="en-US" sz="2400" dirty="0" err="1"/>
              <a:t>Houcem</a:t>
            </a:r>
            <a:r>
              <a:rPr lang="en-US" sz="2400" dirty="0"/>
              <a:t> </a:t>
            </a:r>
            <a:r>
              <a:rPr lang="en-US" sz="2400" dirty="0" err="1"/>
              <a:t>Gharbi</a:t>
            </a:r>
            <a:r>
              <a:rPr lang="en-US" sz="2400" b="0" dirty="0"/>
              <a:t> </a:t>
            </a:r>
            <a:endParaRPr sz="2400"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Camera 1">
            <a:extLst>
              <a:ext uri="{FF2B5EF4-FFF2-40B4-BE49-F238E27FC236}">
                <a16:creationId xmlns:a16="http://schemas.microsoft.com/office/drawing/2014/main" id="{7E997608-3DFC-4F52-3AA7-E716AD12B23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52620" y="1459105"/>
            <a:ext cx="541988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Mllib</a:t>
            </a:r>
            <a:r>
              <a:rPr lang="en-US" sz="3200" dirty="0"/>
              <a:t> Introduction</a:t>
            </a:r>
            <a:endParaRPr sz="3200" dirty="0"/>
          </a:p>
        </p:txBody>
      </p:sp>
      <p:sp>
        <p:nvSpPr>
          <p:cNvPr id="725" name="Google Shape;725;p67"/>
          <p:cNvSpPr txBox="1">
            <a:spLocks noGrp="1"/>
          </p:cNvSpPr>
          <p:nvPr>
            <p:ph type="subTitle" idx="1"/>
          </p:nvPr>
        </p:nvSpPr>
        <p:spPr>
          <a:xfrm>
            <a:off x="3300350" y="263145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Introduction to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endParaRPr lang="en-US" b="1" i="0" dirty="0">
              <a:solidFill>
                <a:srgbClr val="D1D5DB"/>
              </a:solidFill>
              <a:effectLst/>
              <a:latin typeface="Sitka Banner Semibold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Why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itka Banner Semibold" pitchFamily="2" charset="0"/>
              </a:rPr>
              <a:t>MLlib</a:t>
            </a: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?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6B6475C1-251A-330C-C5FA-D0613EFBE32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713100" y="9557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851725" y="10943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Definition</a:t>
            </a:r>
            <a:endParaRPr dirty="0"/>
          </a:p>
        </p:txBody>
      </p:sp>
      <p:sp>
        <p:nvSpPr>
          <p:cNvPr id="691" name="Google Shape;691;p65"/>
          <p:cNvSpPr txBox="1">
            <a:spLocks noGrp="1"/>
          </p:cNvSpPr>
          <p:nvPr>
            <p:ph type="subTitle" idx="1"/>
          </p:nvPr>
        </p:nvSpPr>
        <p:spPr>
          <a:xfrm>
            <a:off x="1204499" y="2131150"/>
            <a:ext cx="5573999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MLlib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Apache Spark's dedicated library,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simplifies and accelerates development of scalable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distributed machine learning applications.</a:t>
            </a:r>
            <a:endParaRPr lang="en-US" dirty="0"/>
          </a:p>
        </p:txBody>
      </p:sp>
      <p:grpSp>
        <p:nvGrpSpPr>
          <p:cNvPr id="692" name="Google Shape;692;p65"/>
          <p:cNvGrpSpPr/>
          <p:nvPr/>
        </p:nvGrpSpPr>
        <p:grpSpPr>
          <a:xfrm rot="5400000">
            <a:off x="416740" y="982095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Camera 5">
            <a:extLst>
              <a:ext uri="{FF2B5EF4-FFF2-40B4-BE49-F238E27FC236}">
                <a16:creationId xmlns:a16="http://schemas.microsoft.com/office/drawing/2014/main" id="{B9D5D8F0-7B7D-F59B-8583-034F55E72BA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MLlib</a:t>
            </a:r>
            <a:r>
              <a:rPr lang="en-US" dirty="0"/>
              <a:t> Components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47EC1D25-0D3F-95A5-07AD-AF24C8EA475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MLlib</a:t>
            </a:r>
            <a:r>
              <a:rPr lang="en-US" dirty="0"/>
              <a:t> Components</a:t>
            </a:r>
            <a:endParaRPr dirty="0"/>
          </a:p>
        </p:txBody>
      </p:sp>
      <p:sp>
        <p:nvSpPr>
          <p:cNvPr id="1015" name="Google Shape;1015;p81"/>
          <p:cNvSpPr txBox="1">
            <a:spLocks noGrp="1"/>
          </p:cNvSpPr>
          <p:nvPr>
            <p:ph type="subTitle" idx="6"/>
          </p:nvPr>
        </p:nvSpPr>
        <p:spPr>
          <a:xfrm>
            <a:off x="927143" y="38413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rgbClr val="D1D5DB"/>
                </a:solidFill>
                <a:latin typeface="Sitka Banner Semibold" pitchFamily="2" charset="0"/>
              </a:rPr>
              <a:t>Groups similar data points into clusters based on inherent patterns</a:t>
            </a:r>
            <a:endParaRPr dirty="0"/>
          </a:p>
        </p:txBody>
      </p:sp>
      <p:sp>
        <p:nvSpPr>
          <p:cNvPr id="1016" name="Google Shape;1016;p81"/>
          <p:cNvSpPr txBox="1">
            <a:spLocks noGrp="1"/>
          </p:cNvSpPr>
          <p:nvPr>
            <p:ph type="title" idx="2"/>
          </p:nvPr>
        </p:nvSpPr>
        <p:spPr>
          <a:xfrm>
            <a:off x="720000" y="1766400"/>
            <a:ext cx="23960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Classification</a:t>
            </a:r>
            <a:endParaRPr dirty="0"/>
          </a:p>
        </p:txBody>
      </p:sp>
      <p:sp>
        <p:nvSpPr>
          <p:cNvPr id="1017" name="Google Shape;1017;p81"/>
          <p:cNvSpPr txBox="1">
            <a:spLocks noGrp="1"/>
          </p:cNvSpPr>
          <p:nvPr>
            <p:ph type="subTitle" idx="1"/>
          </p:nvPr>
        </p:nvSpPr>
        <p:spPr>
          <a:xfrm>
            <a:off x="955981" y="2315213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latin typeface="Sitka Banner Semibold" pitchFamily="2" charset="0"/>
              </a:rPr>
              <a:t>Involves categorizing data points into predefined classes or labels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18" name="Google Shape;1018;p81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Regression</a:t>
            </a:r>
            <a:endParaRPr dirty="0"/>
          </a:p>
        </p:txBody>
      </p:sp>
      <p:sp>
        <p:nvSpPr>
          <p:cNvPr id="1019" name="Google Shape;1019;p81"/>
          <p:cNvSpPr txBox="1">
            <a:spLocks noGrp="1"/>
          </p:cNvSpPr>
          <p:nvPr>
            <p:ph type="subTitle" idx="4"/>
          </p:nvPr>
        </p:nvSpPr>
        <p:spPr>
          <a:xfrm>
            <a:off x="5999221" y="2315213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latin typeface="Sitka Banner Semibold" pitchFamily="2" charset="0"/>
              </a:rPr>
              <a:t>Predicts a continuous outcome based on input features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20" name="Google Shape;1020;p81"/>
          <p:cNvSpPr txBox="1">
            <a:spLocks noGrp="1"/>
          </p:cNvSpPr>
          <p:nvPr>
            <p:ph type="title" idx="5"/>
          </p:nvPr>
        </p:nvSpPr>
        <p:spPr>
          <a:xfrm>
            <a:off x="783575" y="3311560"/>
            <a:ext cx="233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Clustering</a:t>
            </a:r>
            <a:endParaRPr dirty="0"/>
          </a:p>
        </p:txBody>
      </p:sp>
      <p:sp>
        <p:nvSpPr>
          <p:cNvPr id="1021" name="Google Shape;1021;p81"/>
          <p:cNvSpPr txBox="1">
            <a:spLocks noGrp="1"/>
          </p:cNvSpPr>
          <p:nvPr>
            <p:ph type="title" idx="7"/>
          </p:nvPr>
        </p:nvSpPr>
        <p:spPr>
          <a:xfrm>
            <a:off x="6027927" y="3333395"/>
            <a:ext cx="257469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Collaborative Filtering</a:t>
            </a:r>
            <a:endParaRPr sz="2400" dirty="0"/>
          </a:p>
        </p:txBody>
      </p:sp>
      <p:sp>
        <p:nvSpPr>
          <p:cNvPr id="1022" name="Google Shape;1022;p81"/>
          <p:cNvSpPr txBox="1">
            <a:spLocks noGrp="1"/>
          </p:cNvSpPr>
          <p:nvPr>
            <p:ph type="subTitle" idx="8"/>
          </p:nvPr>
        </p:nvSpPr>
        <p:spPr>
          <a:xfrm>
            <a:off x="6028043" y="3931595"/>
            <a:ext cx="2679077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latin typeface="Sitka Banner Semibold" pitchFamily="2" charset="0"/>
              </a:rPr>
              <a:t>Recommends items or content based on the preferences and behaviors of similar users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23" name="Google Shape;1023;p81"/>
          <p:cNvSpPr/>
          <p:nvPr/>
        </p:nvSpPr>
        <p:spPr>
          <a:xfrm>
            <a:off x="3367893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4" name="Google Shape;1024;p81"/>
          <p:cNvSpPr/>
          <p:nvPr/>
        </p:nvSpPr>
        <p:spPr>
          <a:xfrm>
            <a:off x="3367893" y="34544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5" name="Google Shape;1025;p81"/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6" name="Google Shape;1026;p81"/>
          <p:cNvSpPr/>
          <p:nvPr/>
        </p:nvSpPr>
        <p:spPr>
          <a:xfrm>
            <a:off x="4795118" y="34544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27" name="Google Shape;1027;p81"/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1028" name="Google Shape;1028;p8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81"/>
          <p:cNvGrpSpPr/>
          <p:nvPr/>
        </p:nvGrpSpPr>
        <p:grpSpPr>
          <a:xfrm>
            <a:off x="552441" y="704670"/>
            <a:ext cx="2125761" cy="273605"/>
            <a:chOff x="198225" y="4390550"/>
            <a:chExt cx="3765075" cy="484600"/>
          </a:xfrm>
        </p:grpSpPr>
        <p:sp>
          <p:nvSpPr>
            <p:cNvPr id="1035" name="Google Shape;1035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81"/>
          <p:cNvGrpSpPr/>
          <p:nvPr/>
        </p:nvGrpSpPr>
        <p:grpSpPr>
          <a:xfrm flipH="1">
            <a:off x="6476991" y="1194320"/>
            <a:ext cx="2125761" cy="273605"/>
            <a:chOff x="198225" y="4390550"/>
            <a:chExt cx="3765075" cy="484600"/>
          </a:xfrm>
        </p:grpSpPr>
        <p:sp>
          <p:nvSpPr>
            <p:cNvPr id="1038" name="Google Shape;1038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amera 3">
            <a:extLst>
              <a:ext uri="{FF2B5EF4-FFF2-40B4-BE49-F238E27FC236}">
                <a16:creationId xmlns:a16="http://schemas.microsoft.com/office/drawing/2014/main" id="{821D364F-7083-AC07-1E1D-767FF61B1AB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6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 uiExpand="1" build="p"/>
      <p:bldP spid="1016" grpId="0"/>
      <p:bldP spid="1017" grpId="0" build="p"/>
      <p:bldP spid="1018" grpId="0"/>
      <p:bldP spid="1019" grpId="0" build="p"/>
      <p:bldP spid="1020" grpId="0"/>
      <p:bldP spid="1021" grpId="0"/>
      <p:bldP spid="1022" grpId="0" uiExpand="1" build="p"/>
      <p:bldP spid="1023" grpId="0" animBg="1"/>
      <p:bldP spid="1024" grpId="0" animBg="1"/>
      <p:bldP spid="1025" grpId="0" animBg="1"/>
      <p:bldP spid="10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D1D5DB"/>
                </a:solidFill>
                <a:effectLst/>
                <a:latin typeface="IBM Plex Sans" panose="020B0503050203000203" pitchFamily="34" charset="0"/>
              </a:rPr>
              <a:t>Why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IBM Plex Sans" panose="020B0503050203000203" pitchFamily="34" charset="0"/>
              </a:rPr>
              <a:t>MLlib</a:t>
            </a:r>
            <a:r>
              <a:rPr lang="en-US" b="1" i="0" dirty="0">
                <a:solidFill>
                  <a:srgbClr val="D1D5DB"/>
                </a:solidFill>
                <a:effectLst/>
                <a:latin typeface="IBM Plex Sans" panose="020B0503050203000203" pitchFamily="34" charset="0"/>
              </a:rPr>
              <a:t>?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6CEED1FC-23A9-300F-32D7-65B557B43AD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21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/>
          <p:cNvSpPr/>
          <p:nvPr/>
        </p:nvSpPr>
        <p:spPr>
          <a:xfrm>
            <a:off x="13754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76"/>
          <p:cNvSpPr/>
          <p:nvPr/>
        </p:nvSpPr>
        <p:spPr>
          <a:xfrm>
            <a:off x="47265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6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</a:t>
            </a:r>
            <a:endParaRPr dirty="0"/>
          </a:p>
        </p:txBody>
      </p:sp>
      <p:sp>
        <p:nvSpPr>
          <p:cNvPr id="913" name="Google Shape;913;p76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Scalability</a:t>
            </a:r>
            <a:endParaRPr dirty="0"/>
          </a:p>
        </p:txBody>
      </p:sp>
      <p:sp>
        <p:nvSpPr>
          <p:cNvPr id="914" name="Google Shape;914;p76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itka Banner Semibold" pitchFamily="2" charset="0"/>
              </a:rPr>
              <a:t>MLlib</a:t>
            </a:r>
            <a:r>
              <a:rPr lang="en-US" dirty="0">
                <a:latin typeface="Sitka Banner Semibold" pitchFamily="2" charset="0"/>
              </a:rPr>
              <a:t> is designed to scale horizontally, enabling the processing of large datasets across a distributed computing cluster</a:t>
            </a:r>
          </a:p>
        </p:txBody>
      </p:sp>
      <p:sp>
        <p:nvSpPr>
          <p:cNvPr id="915" name="Google Shape;915;p76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itka Banner Semibold" pitchFamily="2" charset="0"/>
              </a:rPr>
              <a:t>MLlib</a:t>
            </a:r>
            <a:r>
              <a:rPr lang="en-US" dirty="0">
                <a:latin typeface="Sitka Banner Semibold" pitchFamily="2" charset="0"/>
              </a:rPr>
              <a:t> seamlessly integrates with Spark's ecosystem, including Spark Core, Spark SQL, and Spark Streaming</a:t>
            </a:r>
            <a:endParaRPr dirty="0">
              <a:latin typeface="Sitka Banner Semibold" pitchFamily="2" charset="0"/>
            </a:endParaRPr>
          </a:p>
        </p:txBody>
      </p:sp>
      <p:grpSp>
        <p:nvGrpSpPr>
          <p:cNvPr id="916" name="Google Shape;916;p76"/>
          <p:cNvGrpSpPr/>
          <p:nvPr/>
        </p:nvGrpSpPr>
        <p:grpSpPr>
          <a:xfrm>
            <a:off x="6036022" y="1328106"/>
            <a:ext cx="423069" cy="420796"/>
            <a:chOff x="-5635200" y="2037975"/>
            <a:chExt cx="293025" cy="291450"/>
          </a:xfrm>
        </p:grpSpPr>
        <p:sp>
          <p:nvSpPr>
            <p:cNvPr id="917" name="Google Shape;917;p76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6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76"/>
          <p:cNvGrpSpPr/>
          <p:nvPr/>
        </p:nvGrpSpPr>
        <p:grpSpPr>
          <a:xfrm>
            <a:off x="2691860" y="1338284"/>
            <a:ext cx="409531" cy="410617"/>
            <a:chOff x="6679825" y="2693700"/>
            <a:chExt cx="257875" cy="258575"/>
          </a:xfrm>
        </p:grpSpPr>
        <p:sp>
          <p:nvSpPr>
            <p:cNvPr id="920" name="Google Shape;920;p76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6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76"/>
          <p:cNvGrpSpPr/>
          <p:nvPr/>
        </p:nvGrpSpPr>
        <p:grpSpPr>
          <a:xfrm rot="10800000" flipH="1">
            <a:off x="1375452" y="1652799"/>
            <a:ext cx="2724785" cy="350705"/>
            <a:chOff x="198225" y="4390550"/>
            <a:chExt cx="3765075" cy="484600"/>
          </a:xfrm>
        </p:grpSpPr>
        <p:sp>
          <p:nvSpPr>
            <p:cNvPr id="923" name="Google Shape;923;p7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76"/>
          <p:cNvGrpSpPr/>
          <p:nvPr/>
        </p:nvGrpSpPr>
        <p:grpSpPr>
          <a:xfrm rot="10800000" flipH="1">
            <a:off x="4726552" y="1652799"/>
            <a:ext cx="2724785" cy="350705"/>
            <a:chOff x="198225" y="4390550"/>
            <a:chExt cx="3765075" cy="484600"/>
          </a:xfrm>
        </p:grpSpPr>
        <p:sp>
          <p:nvSpPr>
            <p:cNvPr id="926" name="Google Shape;926;p7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Camera 2">
            <a:extLst>
              <a:ext uri="{FF2B5EF4-FFF2-40B4-BE49-F238E27FC236}">
                <a16:creationId xmlns:a16="http://schemas.microsoft.com/office/drawing/2014/main" id="{62B4B7C5-CD5F-D5B9-7156-97B148B1D87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08015" y="1705350"/>
            <a:ext cx="541988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Working with </a:t>
            </a:r>
            <a:r>
              <a:rPr lang="en-US" sz="3200" dirty="0" err="1"/>
              <a:t>MLlib</a:t>
            </a:r>
            <a:endParaRPr lang="en-US" sz="3200"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C64F81FA-84F5-D01C-6806-F95D1BA9CDB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82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100" y="1328650"/>
            <a:ext cx="4587800" cy="2899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p89"/>
          <p:cNvGrpSpPr/>
          <p:nvPr/>
        </p:nvGrpSpPr>
        <p:grpSpPr>
          <a:xfrm>
            <a:off x="3733346" y="1225178"/>
            <a:ext cx="4896644" cy="3711298"/>
            <a:chOff x="713409" y="1097136"/>
            <a:chExt cx="3891167" cy="2949220"/>
          </a:xfrm>
        </p:grpSpPr>
        <p:sp>
          <p:nvSpPr>
            <p:cNvPr id="1219" name="Google Shape;1219;p89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9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151F7C8-AD36-409F-A607-D2E8472FF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2818" y="1323977"/>
            <a:ext cx="4686144" cy="2899494"/>
          </a:xfrm>
          <a:prstGeom prst="rect">
            <a:avLst/>
          </a:prstGeom>
        </p:spPr>
      </p:pic>
      <p:grpSp>
        <p:nvGrpSpPr>
          <p:cNvPr id="1222" name="Google Shape;1222;p89"/>
          <p:cNvGrpSpPr/>
          <p:nvPr/>
        </p:nvGrpSpPr>
        <p:grpSpPr>
          <a:xfrm>
            <a:off x="514008" y="566396"/>
            <a:ext cx="4163361" cy="2376767"/>
            <a:chOff x="713100" y="1597775"/>
            <a:chExt cx="5712625" cy="3217500"/>
          </a:xfrm>
        </p:grpSpPr>
        <p:sp>
          <p:nvSpPr>
            <p:cNvPr id="1223" name="Google Shape;1223;p89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9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89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Demo</a:t>
            </a:r>
            <a:endParaRPr dirty="0"/>
          </a:p>
        </p:txBody>
      </p:sp>
      <p:sp>
        <p:nvSpPr>
          <p:cNvPr id="1226" name="Google Shape;1226;p89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demonstrates the use of Apache Spark's </a:t>
            </a:r>
            <a:r>
              <a:rPr lang="en-US" dirty="0" err="1"/>
              <a:t>MLlib</a:t>
            </a:r>
            <a:r>
              <a:rPr lang="en-US" dirty="0"/>
              <a:t> for customer segmentation using the </a:t>
            </a:r>
            <a:r>
              <a:rPr lang="en-US" dirty="0" err="1"/>
              <a:t>KMeans</a:t>
            </a:r>
            <a:r>
              <a:rPr lang="en-US" dirty="0"/>
              <a:t> clustering algorithm.</a:t>
            </a:r>
          </a:p>
        </p:txBody>
      </p:sp>
      <p:sp>
        <p:nvSpPr>
          <p:cNvPr id="1227" name="Google Shape;1227;p89"/>
          <p:cNvSpPr/>
          <p:nvPr/>
        </p:nvSpPr>
        <p:spPr>
          <a:xfrm>
            <a:off x="2755275" y="376405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89"/>
          <p:cNvGrpSpPr/>
          <p:nvPr/>
        </p:nvGrpSpPr>
        <p:grpSpPr>
          <a:xfrm flipH="1">
            <a:off x="-5" y="3262424"/>
            <a:ext cx="2947684" cy="527672"/>
            <a:chOff x="1358103" y="3291921"/>
            <a:chExt cx="3368397" cy="603054"/>
          </a:xfrm>
        </p:grpSpPr>
        <p:sp>
          <p:nvSpPr>
            <p:cNvPr id="1229" name="Google Shape;1229;p89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amera 3">
            <a:extLst>
              <a:ext uri="{FF2B5EF4-FFF2-40B4-BE49-F238E27FC236}">
                <a16:creationId xmlns:a16="http://schemas.microsoft.com/office/drawing/2014/main" id="{7B5C762B-6B90-4501-02B6-AA108F07DD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705350"/>
            <a:ext cx="541988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7634876-468D-D12C-E688-D88FF48E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000625"/>
          </a:xfrm>
          <a:prstGeom prst="rect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53421944-1538-848C-28F1-0C6DDBAF985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3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705350"/>
            <a:ext cx="541988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8075B12B-5E22-5DA8-E010-BA94FA4223A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81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2834286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5833388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3862500" y="312226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2092618" y="1942010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Apache Spark Overview</a:t>
            </a:r>
          </a:p>
        </p:txBody>
      </p:sp>
      <p:sp>
        <p:nvSpPr>
          <p:cNvPr id="666" name="Google Shape;666;p64"/>
          <p:cNvSpPr txBox="1">
            <a:spLocks noGrp="1"/>
          </p:cNvSpPr>
          <p:nvPr>
            <p:ph type="title" idx="4"/>
          </p:nvPr>
        </p:nvSpPr>
        <p:spPr>
          <a:xfrm>
            <a:off x="5058993" y="199234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/>
              <a:t>MLlib</a:t>
            </a:r>
            <a:r>
              <a:rPr lang="en-US" sz="2000" dirty="0"/>
              <a:t> Introduction</a:t>
            </a:r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3072413" y="4003293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Working with </a:t>
            </a:r>
            <a:r>
              <a:rPr lang="en-US" sz="2000" dirty="0" err="1"/>
              <a:t>MLlib</a:t>
            </a:r>
            <a:br>
              <a:rPr lang="en-US" sz="2000" dirty="0"/>
            </a:br>
            <a:endParaRPr sz="2000"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3811700" y="323459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5777343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78" name="Google Shape;678;p64"/>
          <p:cNvGrpSpPr/>
          <p:nvPr/>
        </p:nvGrpSpPr>
        <p:grpSpPr>
          <a:xfrm>
            <a:off x="903663" y="1394813"/>
            <a:ext cx="1154625" cy="430500"/>
            <a:chOff x="4042650" y="642025"/>
            <a:chExt cx="1154625" cy="430500"/>
          </a:xfrm>
        </p:grpSpPr>
        <p:sp>
          <p:nvSpPr>
            <p:cNvPr id="679" name="Google Shape;679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64"/>
          <p:cNvGrpSpPr/>
          <p:nvPr/>
        </p:nvGrpSpPr>
        <p:grpSpPr>
          <a:xfrm>
            <a:off x="7065063" y="1394813"/>
            <a:ext cx="1154625" cy="430500"/>
            <a:chOff x="4042650" y="642025"/>
            <a:chExt cx="1154625" cy="430500"/>
          </a:xfrm>
        </p:grpSpPr>
        <p:sp>
          <p:nvSpPr>
            <p:cNvPr id="682" name="Google Shape;682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60;p64">
            <a:extLst>
              <a:ext uri="{FF2B5EF4-FFF2-40B4-BE49-F238E27FC236}">
                <a16:creationId xmlns:a16="http://schemas.microsoft.com/office/drawing/2014/main" id="{21F21C14-6E1F-E200-50EE-9DD7DDEF2ED1}"/>
              </a:ext>
            </a:extLst>
          </p:cNvPr>
          <p:cNvSpPr/>
          <p:nvPr/>
        </p:nvSpPr>
        <p:spPr>
          <a:xfrm>
            <a:off x="7455885" y="312226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64;p64">
            <a:extLst>
              <a:ext uri="{FF2B5EF4-FFF2-40B4-BE49-F238E27FC236}">
                <a16:creationId xmlns:a16="http://schemas.microsoft.com/office/drawing/2014/main" id="{75ED97AB-4764-3143-E364-8AB2B6D10922}"/>
              </a:ext>
            </a:extLst>
          </p:cNvPr>
          <p:cNvSpPr txBox="1">
            <a:spLocks/>
          </p:cNvSpPr>
          <p:nvPr/>
        </p:nvSpPr>
        <p:spPr>
          <a:xfrm>
            <a:off x="6683235" y="3893690"/>
            <a:ext cx="225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 dirty="0"/>
              <a:t>Conclusion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Google Shape;672;p64">
            <a:extLst>
              <a:ext uri="{FF2B5EF4-FFF2-40B4-BE49-F238E27FC236}">
                <a16:creationId xmlns:a16="http://schemas.microsoft.com/office/drawing/2014/main" id="{AF85E92C-D9E9-51F9-A3E1-C8070D4B41FD}"/>
              </a:ext>
            </a:extLst>
          </p:cNvPr>
          <p:cNvSpPr txBox="1">
            <a:spLocks/>
          </p:cNvSpPr>
          <p:nvPr/>
        </p:nvSpPr>
        <p:spPr>
          <a:xfrm>
            <a:off x="7401588" y="3234598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16" name="Camera 15">
            <a:extLst>
              <a:ext uri="{FF2B5EF4-FFF2-40B4-BE49-F238E27FC236}">
                <a16:creationId xmlns:a16="http://schemas.microsoft.com/office/drawing/2014/main" id="{7C206475-9E0B-DB39-E028-54D6BC8E96F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5"/>
          <p:cNvSpPr/>
          <p:nvPr/>
        </p:nvSpPr>
        <p:spPr>
          <a:xfrm>
            <a:off x="6208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5"/>
          <p:cNvSpPr/>
          <p:nvPr/>
        </p:nvSpPr>
        <p:spPr>
          <a:xfrm>
            <a:off x="31806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5"/>
          <p:cNvSpPr/>
          <p:nvPr/>
        </p:nvSpPr>
        <p:spPr>
          <a:xfrm>
            <a:off x="5718275" y="1493650"/>
            <a:ext cx="2781900" cy="278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lt1">
                <a:alpha val="5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</a:t>
            </a:r>
            <a:endParaRPr dirty="0"/>
          </a:p>
        </p:txBody>
      </p:sp>
      <p:sp>
        <p:nvSpPr>
          <p:cNvPr id="1375" name="Google Shape;1375;p95"/>
          <p:cNvSpPr txBox="1">
            <a:spLocks noGrp="1"/>
          </p:cNvSpPr>
          <p:nvPr>
            <p:ph type="title" idx="2"/>
          </p:nvPr>
        </p:nvSpPr>
        <p:spPr>
          <a:xfrm>
            <a:off x="890875" y="2203351"/>
            <a:ext cx="24992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Apache Spark</a:t>
            </a:r>
          </a:p>
        </p:txBody>
      </p:sp>
      <p:sp>
        <p:nvSpPr>
          <p:cNvPr id="1376" name="Google Shape;1376;p95"/>
          <p:cNvSpPr txBox="1">
            <a:spLocks noGrp="1"/>
          </p:cNvSpPr>
          <p:nvPr>
            <p:ph type="subTitle" idx="1"/>
          </p:nvPr>
        </p:nvSpPr>
        <p:spPr>
          <a:xfrm>
            <a:off x="890875" y="2676299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Apache Spark stands out as a fast and distributed data processing framework</a:t>
            </a:r>
            <a:endParaRPr dirty="0"/>
          </a:p>
        </p:txBody>
      </p:sp>
      <p:sp>
        <p:nvSpPr>
          <p:cNvPr id="1377" name="Google Shape;1377;p95"/>
          <p:cNvSpPr txBox="1">
            <a:spLocks noGrp="1"/>
          </p:cNvSpPr>
          <p:nvPr>
            <p:ph type="title" idx="3"/>
          </p:nvPr>
        </p:nvSpPr>
        <p:spPr>
          <a:xfrm>
            <a:off x="3462398" y="2093934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MLlib</a:t>
            </a:r>
            <a:endParaRPr lang="en-US" dirty="0"/>
          </a:p>
        </p:txBody>
      </p:sp>
      <p:sp>
        <p:nvSpPr>
          <p:cNvPr id="1378" name="Google Shape;1378;p95"/>
          <p:cNvSpPr txBox="1">
            <a:spLocks noGrp="1"/>
          </p:cNvSpPr>
          <p:nvPr>
            <p:ph type="subTitle" idx="4"/>
          </p:nvPr>
        </p:nvSpPr>
        <p:spPr>
          <a:xfrm>
            <a:off x="3448421" y="2676299"/>
            <a:ext cx="2241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MLlib</a:t>
            </a:r>
            <a:r>
              <a:rPr lang="en-US" dirty="0"/>
              <a:t> emerges as a fundamental component, dedicated to machine learning tasks within Apache Spark</a:t>
            </a:r>
            <a:endParaRPr dirty="0"/>
          </a:p>
        </p:txBody>
      </p:sp>
      <p:sp>
        <p:nvSpPr>
          <p:cNvPr id="1379" name="Google Shape;1379;p95"/>
          <p:cNvSpPr txBox="1">
            <a:spLocks noGrp="1"/>
          </p:cNvSpPr>
          <p:nvPr>
            <p:ph type="title" idx="5"/>
          </p:nvPr>
        </p:nvSpPr>
        <p:spPr>
          <a:xfrm>
            <a:off x="6010476" y="2046431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Efflexibility</a:t>
            </a:r>
            <a:endParaRPr dirty="0"/>
          </a:p>
        </p:txBody>
      </p:sp>
      <p:sp>
        <p:nvSpPr>
          <p:cNvPr id="1380" name="Google Shape;1380;p95"/>
          <p:cNvSpPr txBox="1">
            <a:spLocks noGrp="1"/>
          </p:cNvSpPr>
          <p:nvPr>
            <p:ph type="subTitle" idx="6"/>
          </p:nvPr>
        </p:nvSpPr>
        <p:spPr>
          <a:xfrm>
            <a:off x="5788269" y="2414289"/>
            <a:ext cx="2620466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Through a small example employing </a:t>
            </a:r>
            <a:r>
              <a:rPr lang="en-US" dirty="0" err="1"/>
              <a:t>MLlib</a:t>
            </a:r>
            <a:r>
              <a:rPr lang="en-US" dirty="0"/>
              <a:t> (Python Code), we've demonstrated its simplicity and efficiency, especially evident in tasks such as </a:t>
            </a:r>
            <a:r>
              <a:rPr lang="en-US" dirty="0" err="1"/>
              <a:t>KMeans</a:t>
            </a:r>
            <a:r>
              <a:rPr lang="en-US" dirty="0"/>
              <a:t> clustering</a:t>
            </a:r>
            <a:endParaRPr dirty="0"/>
          </a:p>
        </p:txBody>
      </p:sp>
      <p:grpSp>
        <p:nvGrpSpPr>
          <p:cNvPr id="1381" name="Google Shape;1381;p95"/>
          <p:cNvGrpSpPr/>
          <p:nvPr/>
        </p:nvGrpSpPr>
        <p:grpSpPr>
          <a:xfrm>
            <a:off x="1831886" y="1785606"/>
            <a:ext cx="359878" cy="367165"/>
            <a:chOff x="-65129950" y="2646800"/>
            <a:chExt cx="311125" cy="317425"/>
          </a:xfrm>
        </p:grpSpPr>
        <p:sp>
          <p:nvSpPr>
            <p:cNvPr id="1382" name="Google Shape;1382;p95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5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95"/>
          <p:cNvGrpSpPr/>
          <p:nvPr/>
        </p:nvGrpSpPr>
        <p:grpSpPr>
          <a:xfrm>
            <a:off x="4439812" y="1781417"/>
            <a:ext cx="368987" cy="369016"/>
            <a:chOff x="-63252250" y="1930850"/>
            <a:chExt cx="319000" cy="319025"/>
          </a:xfrm>
        </p:grpSpPr>
        <p:sp>
          <p:nvSpPr>
            <p:cNvPr id="1385" name="Google Shape;1385;p95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5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95"/>
          <p:cNvSpPr/>
          <p:nvPr/>
        </p:nvSpPr>
        <p:spPr>
          <a:xfrm>
            <a:off x="6949326" y="1786054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5"/>
          <p:cNvSpPr/>
          <p:nvPr/>
        </p:nvSpPr>
        <p:spPr>
          <a:xfrm>
            <a:off x="3180665" y="427555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5"/>
          <p:cNvSpPr/>
          <p:nvPr/>
        </p:nvSpPr>
        <p:spPr>
          <a:xfrm>
            <a:off x="8168940" y="1241406"/>
            <a:ext cx="380700" cy="329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0BD040C8-E83A-2005-9CE5-6E54C88E7B0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D1D5DB"/>
                </a:solidFill>
                <a:effectLst/>
                <a:latin typeface="IBM Plex Sans" panose="020B0503050203000203" pitchFamily="34" charset="0"/>
              </a:rPr>
              <a:t>THANK YOU !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8E5DC00C-BF73-4713-01BF-ACC4F84809A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2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52620" y="1459105"/>
            <a:ext cx="541988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Apache Spark Overview</a:t>
            </a:r>
            <a:endParaRPr sz="3200" dirty="0"/>
          </a:p>
        </p:txBody>
      </p:sp>
      <p:sp>
        <p:nvSpPr>
          <p:cNvPr id="725" name="Google Shape;725;p67"/>
          <p:cNvSpPr txBox="1">
            <a:spLocks noGrp="1"/>
          </p:cNvSpPr>
          <p:nvPr>
            <p:ph type="subTitle" idx="1"/>
          </p:nvPr>
        </p:nvSpPr>
        <p:spPr>
          <a:xfrm>
            <a:off x="3300350" y="263145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What is Apache Spark?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Why Apache Spark 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Apache Spark Components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4" name="Camera 13">
            <a:extLst>
              <a:ext uri="{FF2B5EF4-FFF2-40B4-BE49-F238E27FC236}">
                <a16:creationId xmlns:a16="http://schemas.microsoft.com/office/drawing/2014/main" id="{2891113F-0411-4254-0D4B-A6693C29738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itka Banner Semibold" pitchFamily="2" charset="0"/>
              </a:rPr>
              <a:t>What is Apache Spark?</a:t>
            </a:r>
            <a:endParaRPr dirty="0">
              <a:latin typeface="Sitka Banner Semibold" pitchFamily="2" charset="0"/>
            </a:endParaRPr>
          </a:p>
        </p:txBody>
      </p:sp>
      <p:pic>
        <p:nvPicPr>
          <p:cNvPr id="20" name="Camera 19">
            <a:extLst>
              <a:ext uri="{FF2B5EF4-FFF2-40B4-BE49-F238E27FC236}">
                <a16:creationId xmlns:a16="http://schemas.microsoft.com/office/drawing/2014/main" id="{0266484A-CEBA-2419-CC7B-F0FBD50BCC2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Apache Spark ?</a:t>
            </a:r>
            <a:endParaRPr dirty="0"/>
          </a:p>
        </p:txBody>
      </p:sp>
      <p:sp>
        <p:nvSpPr>
          <p:cNvPr id="1015" name="Google Shape;1015;p81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Supports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batch processing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16" name="Google Shape;1016;p81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</a:t>
            </a:r>
            <a:endParaRPr dirty="0"/>
          </a:p>
        </p:txBody>
      </p:sp>
      <p:sp>
        <p:nvSpPr>
          <p:cNvPr id="1017" name="Google Shape;1017;p81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Freely available for anyone to download and use.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18" name="Google Shape;1018;p81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1019" name="Google Shape;1019;p81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Utilizes in-memory caching for intermediate data storage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20" name="Google Shape;1020;p81"/>
          <p:cNvSpPr txBox="1">
            <a:spLocks noGrp="1"/>
          </p:cNvSpPr>
          <p:nvPr>
            <p:ph type="title" idx="5"/>
          </p:nvPr>
        </p:nvSpPr>
        <p:spPr>
          <a:xfrm>
            <a:off x="783575" y="3199800"/>
            <a:ext cx="233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MapReduce</a:t>
            </a:r>
            <a:endParaRPr dirty="0"/>
          </a:p>
        </p:txBody>
      </p:sp>
      <p:sp>
        <p:nvSpPr>
          <p:cNvPr id="1021" name="Google Shape;1021;p81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Big Data</a:t>
            </a:r>
            <a:endParaRPr dirty="0"/>
          </a:p>
        </p:txBody>
      </p:sp>
      <p:sp>
        <p:nvSpPr>
          <p:cNvPr id="1022" name="Google Shape;1022;p81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Ingest and clean large datasets</a:t>
            </a:r>
            <a:endParaRPr dirty="0">
              <a:latin typeface="Sitka Banner Semibold" pitchFamily="2" charset="0"/>
            </a:endParaRPr>
          </a:p>
        </p:txBody>
      </p:sp>
      <p:sp>
        <p:nvSpPr>
          <p:cNvPr id="1023" name="Google Shape;1023;p81"/>
          <p:cNvSpPr/>
          <p:nvPr/>
        </p:nvSpPr>
        <p:spPr>
          <a:xfrm>
            <a:off x="3367893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4" name="Google Shape;1024;p81"/>
          <p:cNvSpPr/>
          <p:nvPr/>
        </p:nvSpPr>
        <p:spPr>
          <a:xfrm>
            <a:off x="3367893" y="3251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5" name="Google Shape;1025;p81"/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6" name="Google Shape;1026;p81"/>
          <p:cNvSpPr/>
          <p:nvPr/>
        </p:nvSpPr>
        <p:spPr>
          <a:xfrm>
            <a:off x="4795118" y="3251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27" name="Google Shape;1027;p81"/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1028" name="Google Shape;1028;p8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81"/>
          <p:cNvGrpSpPr/>
          <p:nvPr/>
        </p:nvGrpSpPr>
        <p:grpSpPr>
          <a:xfrm>
            <a:off x="552441" y="704670"/>
            <a:ext cx="2125761" cy="273605"/>
            <a:chOff x="198225" y="4390550"/>
            <a:chExt cx="3765075" cy="484600"/>
          </a:xfrm>
        </p:grpSpPr>
        <p:sp>
          <p:nvSpPr>
            <p:cNvPr id="1035" name="Google Shape;1035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81"/>
          <p:cNvGrpSpPr/>
          <p:nvPr/>
        </p:nvGrpSpPr>
        <p:grpSpPr>
          <a:xfrm flipH="1">
            <a:off x="6476991" y="1194320"/>
            <a:ext cx="2125761" cy="273605"/>
            <a:chOff x="198225" y="4390550"/>
            <a:chExt cx="3765075" cy="484600"/>
          </a:xfrm>
        </p:grpSpPr>
        <p:sp>
          <p:nvSpPr>
            <p:cNvPr id="1038" name="Google Shape;1038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Camera 12">
            <a:extLst>
              <a:ext uri="{FF2B5EF4-FFF2-40B4-BE49-F238E27FC236}">
                <a16:creationId xmlns:a16="http://schemas.microsoft.com/office/drawing/2014/main" id="{E845F9EC-C9CA-660D-09EC-80C766A7CAD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 uiExpand="1" build="p"/>
      <p:bldP spid="1016" grpId="0"/>
      <p:bldP spid="1017" grpId="0" build="p"/>
      <p:bldP spid="1018" grpId="0"/>
      <p:bldP spid="1019" grpId="0" build="p"/>
      <p:bldP spid="1020" grpId="0"/>
      <p:bldP spid="1021" grpId="0"/>
      <p:bldP spid="1022" grpId="0" uiExpand="1" build="p"/>
      <p:bldP spid="1023" grpId="0" animBg="1"/>
      <p:bldP spid="1024" grpId="0" animBg="1"/>
      <p:bldP spid="1025" grpId="0" animBg="1"/>
      <p:bldP spid="10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itka Banner Semibold" pitchFamily="2" charset="0"/>
              </a:rPr>
              <a:t>Why </a:t>
            </a:r>
            <a:br>
              <a:rPr lang="en-US" b="1" i="0" dirty="0">
                <a:effectLst/>
                <a:latin typeface="Sitka Banner Semibold" pitchFamily="2" charset="0"/>
              </a:rPr>
            </a:br>
            <a:r>
              <a:rPr lang="en-US" b="1" i="0" dirty="0">
                <a:effectLst/>
                <a:latin typeface="Sitka Banner Semibold" pitchFamily="2" charset="0"/>
              </a:rPr>
              <a:t>Apache Spark?</a:t>
            </a:r>
            <a:endParaRPr dirty="0">
              <a:latin typeface="Sitka Banner Semibold" pitchFamily="2" charset="0"/>
            </a:endParaRPr>
          </a:p>
        </p:txBody>
      </p:sp>
      <p:pic>
        <p:nvPicPr>
          <p:cNvPr id="10" name="Camera 9">
            <a:extLst>
              <a:ext uri="{FF2B5EF4-FFF2-40B4-BE49-F238E27FC236}">
                <a16:creationId xmlns:a16="http://schemas.microsoft.com/office/drawing/2014/main" id="{AE493EF0-CBFD-0EBC-E415-26B96B7D28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17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2"/>
          <p:cNvSpPr/>
          <p:nvPr/>
        </p:nvSpPr>
        <p:spPr>
          <a:xfrm>
            <a:off x="2001475" y="1249450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2"/>
          <p:cNvSpPr/>
          <p:nvPr/>
        </p:nvSpPr>
        <p:spPr>
          <a:xfrm>
            <a:off x="4771975" y="1249450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82"/>
          <p:cNvSpPr/>
          <p:nvPr/>
        </p:nvSpPr>
        <p:spPr>
          <a:xfrm>
            <a:off x="2001425" y="2984175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82"/>
          <p:cNvSpPr/>
          <p:nvPr/>
        </p:nvSpPr>
        <p:spPr>
          <a:xfrm>
            <a:off x="4771925" y="2984175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2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Apache Spark ?</a:t>
            </a:r>
            <a:endParaRPr dirty="0"/>
          </a:p>
        </p:txBody>
      </p:sp>
      <p:sp>
        <p:nvSpPr>
          <p:cNvPr id="1049" name="Google Shape;1049;p82"/>
          <p:cNvSpPr txBox="1">
            <a:spLocks noGrp="1"/>
          </p:cNvSpPr>
          <p:nvPr>
            <p:ph type="title" idx="2"/>
          </p:nvPr>
        </p:nvSpPr>
        <p:spPr>
          <a:xfrm>
            <a:off x="2092381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Efficiency</a:t>
            </a:r>
            <a:endParaRPr dirty="0"/>
          </a:p>
        </p:txBody>
      </p:sp>
      <p:sp>
        <p:nvSpPr>
          <p:cNvPr id="1050" name="Google Shape;1050;p82"/>
          <p:cNvSpPr txBox="1">
            <a:spLocks noGrp="1"/>
          </p:cNvSpPr>
          <p:nvPr>
            <p:ph type="subTitle" idx="1"/>
          </p:nvPr>
        </p:nvSpPr>
        <p:spPr>
          <a:xfrm>
            <a:off x="2092281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Fast, Distributed Data Processing Framework</a:t>
            </a:r>
            <a:endParaRPr dirty="0"/>
          </a:p>
        </p:txBody>
      </p:sp>
      <p:sp>
        <p:nvSpPr>
          <p:cNvPr id="1051" name="Google Shape;1051;p82"/>
          <p:cNvSpPr txBox="1">
            <a:spLocks noGrp="1"/>
          </p:cNvSpPr>
          <p:nvPr>
            <p:ph type="title" idx="3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Versatility</a:t>
            </a:r>
            <a:endParaRPr dirty="0"/>
          </a:p>
        </p:txBody>
      </p:sp>
      <p:sp>
        <p:nvSpPr>
          <p:cNvPr id="1052" name="Google Shape;1052;p82"/>
          <p:cNvSpPr txBox="1">
            <a:spLocks noGrp="1"/>
          </p:cNvSpPr>
          <p:nvPr>
            <p:ph type="subTitle" idx="4"/>
          </p:nvPr>
        </p:nvSpPr>
        <p:spPr>
          <a:xfrm>
            <a:off x="4862850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Versatile and Unified Platform</a:t>
            </a:r>
            <a:endParaRPr dirty="0"/>
          </a:p>
        </p:txBody>
      </p:sp>
      <p:sp>
        <p:nvSpPr>
          <p:cNvPr id="1053" name="Google Shape;1053;p82"/>
          <p:cNvSpPr txBox="1">
            <a:spLocks noGrp="1"/>
          </p:cNvSpPr>
          <p:nvPr>
            <p:ph type="title" idx="5"/>
          </p:nvPr>
        </p:nvSpPr>
        <p:spPr>
          <a:xfrm>
            <a:off x="2001475" y="3245325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Performance</a:t>
            </a:r>
            <a:endParaRPr dirty="0"/>
          </a:p>
        </p:txBody>
      </p:sp>
      <p:sp>
        <p:nvSpPr>
          <p:cNvPr id="1054" name="Google Shape;1054;p82"/>
          <p:cNvSpPr txBox="1">
            <a:spLocks noGrp="1"/>
          </p:cNvSpPr>
          <p:nvPr>
            <p:ph type="subTitle" idx="6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In-Memory Computing for High Performance</a:t>
            </a:r>
            <a:endParaRPr dirty="0"/>
          </a:p>
        </p:txBody>
      </p:sp>
      <p:sp>
        <p:nvSpPr>
          <p:cNvPr id="1055" name="Google Shape;1055;p82"/>
          <p:cNvSpPr txBox="1">
            <a:spLocks noGrp="1"/>
          </p:cNvSpPr>
          <p:nvPr>
            <p:ph type="title" idx="7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</a:t>
            </a:r>
            <a:endParaRPr dirty="0"/>
          </a:p>
        </p:txBody>
      </p:sp>
      <p:sp>
        <p:nvSpPr>
          <p:cNvPr id="1056" name="Google Shape;1056;p82"/>
          <p:cNvSpPr txBox="1">
            <a:spLocks noGrp="1"/>
          </p:cNvSpPr>
          <p:nvPr>
            <p:ph type="subTitle" idx="8"/>
          </p:nvPr>
        </p:nvSpPr>
        <p:spPr>
          <a:xfrm>
            <a:off x="4862850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Ongoing development and resources from a vibrant community</a:t>
            </a:r>
            <a:endParaRPr dirty="0"/>
          </a:p>
        </p:txBody>
      </p:sp>
      <p:pic>
        <p:nvPicPr>
          <p:cNvPr id="12" name="Camera 11">
            <a:extLst>
              <a:ext uri="{FF2B5EF4-FFF2-40B4-BE49-F238E27FC236}">
                <a16:creationId xmlns:a16="http://schemas.microsoft.com/office/drawing/2014/main" id="{2074431F-A125-FEB2-D92F-828AC3A09E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Apache Spark Components</a:t>
            </a:r>
          </a:p>
        </p:txBody>
      </p:sp>
      <p:pic>
        <p:nvPicPr>
          <p:cNvPr id="12" name="Camera 11">
            <a:extLst>
              <a:ext uri="{FF2B5EF4-FFF2-40B4-BE49-F238E27FC236}">
                <a16:creationId xmlns:a16="http://schemas.microsoft.com/office/drawing/2014/main" id="{C969CFAA-C2E8-0C43-4F93-5A4AF7E879A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22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1"/>
          <p:cNvSpPr/>
          <p:nvPr/>
        </p:nvSpPr>
        <p:spPr>
          <a:xfrm>
            <a:off x="797475" y="14234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1"/>
          <p:cNvSpPr/>
          <p:nvPr/>
        </p:nvSpPr>
        <p:spPr>
          <a:xfrm>
            <a:off x="2800775" y="14234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1"/>
          <p:cNvSpPr/>
          <p:nvPr/>
        </p:nvSpPr>
        <p:spPr>
          <a:xfrm>
            <a:off x="4804075" y="14234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1"/>
          <p:cNvSpPr/>
          <p:nvPr/>
        </p:nvSpPr>
        <p:spPr>
          <a:xfrm>
            <a:off x="6807375" y="14234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91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4400" b="1" i="0" dirty="0">
                <a:solidFill>
                  <a:srgbClr val="D1D5DB"/>
                </a:solidFill>
                <a:effectLst/>
                <a:latin typeface="Sitka Banner Semibold" pitchFamily="2" charset="0"/>
                <a:ea typeface="IBM Plex Sans Medium" panose="020B0603050203000203" pitchFamily="34" charset="0"/>
                <a:cs typeface="IBM Plex Sans Medium" panose="020B0603050203000203" pitchFamily="34" charset="0"/>
              </a:rPr>
              <a:t>Apache Spark Components</a:t>
            </a:r>
            <a:endParaRPr lang="en-US" sz="4400" dirty="0">
              <a:effectLst/>
            </a:endParaRPr>
          </a:p>
        </p:txBody>
      </p:sp>
      <p:sp>
        <p:nvSpPr>
          <p:cNvPr id="1282" name="Google Shape;1282;p91"/>
          <p:cNvSpPr txBox="1"/>
          <p:nvPr/>
        </p:nvSpPr>
        <p:spPr>
          <a:xfrm>
            <a:off x="4432328" y="2773310"/>
            <a:ext cx="20839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Spark SQL</a:t>
            </a:r>
          </a:p>
        </p:txBody>
      </p:sp>
      <p:sp>
        <p:nvSpPr>
          <p:cNvPr id="1283" name="Google Shape;1283;p91"/>
          <p:cNvSpPr txBox="1"/>
          <p:nvPr/>
        </p:nvSpPr>
        <p:spPr>
          <a:xfrm>
            <a:off x="4522268" y="3262610"/>
            <a:ext cx="1891113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Allows querying structured data using SQL within Spark applications</a:t>
            </a:r>
            <a:endParaRPr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84" name="Google Shape;1284;p91"/>
          <p:cNvSpPr txBox="1"/>
          <p:nvPr/>
        </p:nvSpPr>
        <p:spPr>
          <a:xfrm>
            <a:off x="347806" y="2767600"/>
            <a:ext cx="2476318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Spark Streaming</a:t>
            </a:r>
          </a:p>
        </p:txBody>
      </p:sp>
      <p:sp>
        <p:nvSpPr>
          <p:cNvPr id="1285" name="Google Shape;1285;p91"/>
          <p:cNvSpPr txBox="1"/>
          <p:nvPr/>
        </p:nvSpPr>
        <p:spPr>
          <a:xfrm>
            <a:off x="576966" y="3267090"/>
            <a:ext cx="1811937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Processes real-time data streams using micro-batch processing</a:t>
            </a:r>
            <a:endParaRPr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86" name="Google Shape;1286;p91"/>
          <p:cNvSpPr txBox="1"/>
          <p:nvPr/>
        </p:nvSpPr>
        <p:spPr>
          <a:xfrm>
            <a:off x="2696848" y="2772397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MLlib</a:t>
            </a:r>
            <a:endParaRPr lang="en-US"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7" name="Google Shape;1287;p91"/>
          <p:cNvSpPr txBox="1"/>
          <p:nvPr/>
        </p:nvSpPr>
        <p:spPr>
          <a:xfrm>
            <a:off x="2774610" y="3272071"/>
            <a:ext cx="169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 rich library for scalable machine learning tasks</a:t>
            </a:r>
            <a:endParaRPr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88" name="Google Shape;1288;p91"/>
          <p:cNvSpPr txBox="1"/>
          <p:nvPr/>
        </p:nvSpPr>
        <p:spPr>
          <a:xfrm>
            <a:off x="6725700" y="276760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GraphX</a:t>
            </a:r>
            <a:endParaRPr lang="en-US"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9" name="Google Shape;1289;p91"/>
          <p:cNvSpPr txBox="1"/>
          <p:nvPr/>
        </p:nvSpPr>
        <p:spPr>
          <a:xfrm>
            <a:off x="6555867" y="3262610"/>
            <a:ext cx="1868133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 graph processing library for analyzing graph-structured data</a:t>
            </a:r>
          </a:p>
        </p:txBody>
      </p:sp>
      <p:sp>
        <p:nvSpPr>
          <p:cNvPr id="1290" name="Google Shape;1290;p91"/>
          <p:cNvSpPr txBox="1"/>
          <p:nvPr/>
        </p:nvSpPr>
        <p:spPr>
          <a:xfrm>
            <a:off x="6770205" y="1735671"/>
            <a:ext cx="140184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</a:t>
            </a:r>
            <a:endParaRPr sz="25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4880519" y="1737400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</a:t>
            </a:r>
          </a:p>
        </p:txBody>
      </p:sp>
      <p:sp>
        <p:nvSpPr>
          <p:cNvPr id="1292" name="Google Shape;1292;p91"/>
          <p:cNvSpPr txBox="1"/>
          <p:nvPr/>
        </p:nvSpPr>
        <p:spPr>
          <a:xfrm>
            <a:off x="576966" y="173740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2012</a:t>
            </a:r>
            <a:endParaRPr sz="21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3" name="Google Shape;1293;p91"/>
          <p:cNvSpPr txBox="1"/>
          <p:nvPr/>
        </p:nvSpPr>
        <p:spPr>
          <a:xfrm>
            <a:off x="2905550" y="1740697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2013</a:t>
            </a:r>
            <a:endParaRPr sz="25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4" name="Google Shape;1294;p91"/>
          <p:cNvSpPr/>
          <p:nvPr/>
        </p:nvSpPr>
        <p:spPr>
          <a:xfrm>
            <a:off x="902250" y="15377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91"/>
          <p:cNvSpPr/>
          <p:nvPr/>
        </p:nvSpPr>
        <p:spPr>
          <a:xfrm>
            <a:off x="2905550" y="15377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91"/>
          <p:cNvSpPr/>
          <p:nvPr/>
        </p:nvSpPr>
        <p:spPr>
          <a:xfrm>
            <a:off x="4908850" y="15377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91"/>
          <p:cNvSpPr/>
          <p:nvPr/>
        </p:nvSpPr>
        <p:spPr>
          <a:xfrm>
            <a:off x="6912150" y="15377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91"/>
          <p:cNvCxnSpPr>
            <a:stCxn id="1294" idx="0"/>
            <a:endCxn id="1295" idx="2"/>
          </p:cNvCxnSpPr>
          <p:nvPr/>
        </p:nvCxnSpPr>
        <p:spPr>
          <a:xfrm>
            <a:off x="2229750" y="2052850"/>
            <a:ext cx="67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91"/>
          <p:cNvCxnSpPr/>
          <p:nvPr/>
        </p:nvCxnSpPr>
        <p:spPr>
          <a:xfrm>
            <a:off x="4233000" y="2052850"/>
            <a:ext cx="67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91"/>
          <p:cNvCxnSpPr/>
          <p:nvPr/>
        </p:nvCxnSpPr>
        <p:spPr>
          <a:xfrm>
            <a:off x="6236300" y="2052850"/>
            <a:ext cx="67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Camera 7">
            <a:extLst>
              <a:ext uri="{FF2B5EF4-FFF2-40B4-BE49-F238E27FC236}">
                <a16:creationId xmlns:a16="http://schemas.microsoft.com/office/drawing/2014/main" id="{20853575-8A47-EDAF-0E9F-8F15B3FF423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474" y="0"/>
            <a:ext cx="2743200" cy="154305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0" animBg="1"/>
      <p:bldP spid="1278" grpId="0" animBg="1"/>
      <p:bldP spid="1279" grpId="0" animBg="1"/>
      <p:bldP spid="1280" grpId="0" animBg="1"/>
      <p:bldP spid="1282" grpId="0"/>
      <p:bldP spid="1283" grpId="0"/>
      <p:bldP spid="1284" grpId="0"/>
      <p:bldP spid="1285" grpId="0"/>
      <p:bldP spid="1286" grpId="0"/>
      <p:bldP spid="1287" grpId="0"/>
      <p:bldP spid="1288" grpId="0"/>
      <p:bldP spid="1289" grpId="0"/>
      <p:bldP spid="1290" grpId="0"/>
      <p:bldP spid="1291" grpId="0"/>
      <p:bldP spid="1292" grpId="0"/>
      <p:bldP spid="1293" grpId="0"/>
      <p:bldP spid="1294" grpId="0" animBg="1"/>
      <p:bldP spid="1295" grpId="0" animBg="1"/>
      <p:bldP spid="1296" grpId="0" animBg="1"/>
      <p:bldP spid="1297" grpId="0" animBg="1"/>
    </p:bldLst>
  </p:timing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994</Words>
  <Application>Microsoft Office PowerPoint</Application>
  <PresentationFormat>On-screen Show (16:9)</PresentationFormat>
  <Paragraphs>153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IBM Plex Sans</vt:lpstr>
      <vt:lpstr>Söhne</vt:lpstr>
      <vt:lpstr>Arial</vt:lpstr>
      <vt:lpstr>IBM Plex Sans Medium</vt:lpstr>
      <vt:lpstr>Sitka Banner Semibold</vt:lpstr>
      <vt:lpstr>Korean AI Agency Pitch Deck XL by Slidesgo</vt:lpstr>
      <vt:lpstr>Apache Spark       and Mllib </vt:lpstr>
      <vt:lpstr>Apache Spark Overview</vt:lpstr>
      <vt:lpstr>Apache Spark Overview</vt:lpstr>
      <vt:lpstr>What is Apache Spark?</vt:lpstr>
      <vt:lpstr>What is Apache Spark ?</vt:lpstr>
      <vt:lpstr>Why  Apache Spark?</vt:lpstr>
      <vt:lpstr>Why Apache Spark ?</vt:lpstr>
      <vt:lpstr>Apache Spark Components</vt:lpstr>
      <vt:lpstr>Apache Spark Components</vt:lpstr>
      <vt:lpstr>Mllib Introduction</vt:lpstr>
      <vt:lpstr>Definition</vt:lpstr>
      <vt:lpstr>MLlib Components</vt:lpstr>
      <vt:lpstr>MLlib Components</vt:lpstr>
      <vt:lpstr>Why MLlib?</vt:lpstr>
      <vt:lpstr>Integration </vt:lpstr>
      <vt:lpstr>Working with MLlib</vt:lpstr>
      <vt:lpstr>Code Demo</vt:lpstr>
      <vt:lpstr>Conclusion</vt:lpstr>
      <vt:lpstr>Conclusion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      and Mllib </dc:title>
  <cp:lastModifiedBy>bassem.boukhatem</cp:lastModifiedBy>
  <cp:revision>20</cp:revision>
  <dcterms:modified xsi:type="dcterms:W3CDTF">2024-01-18T11:39:25Z</dcterms:modified>
</cp:coreProperties>
</file>